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4"/>
  </p:notesMasterIdLst>
  <p:sldIdLst>
    <p:sldId id="283" r:id="rId5"/>
    <p:sldId id="284" r:id="rId6"/>
    <p:sldId id="286" r:id="rId7"/>
    <p:sldId id="287" r:id="rId8"/>
    <p:sldId id="288" r:id="rId9"/>
    <p:sldId id="291" r:id="rId10"/>
    <p:sldId id="292" r:id="rId11"/>
    <p:sldId id="296" r:id="rId12"/>
    <p:sldId id="297" r:id="rId13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3303" autoAdjust="0"/>
  </p:normalViewPr>
  <p:slideViewPr>
    <p:cSldViewPr snapToGrid="0" snapToObjects="1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2FA3B-FB1A-744E-AC9C-1D77D3E304CB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1E07B-78B8-0A41-A6FD-B2454DDAA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1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802" y="1214473"/>
            <a:ext cx="5391655" cy="2775761"/>
          </a:xfrm>
        </p:spPr>
        <p:txBody>
          <a:bodyPr anchor="b" anchorCtr="0"/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800" y="4275981"/>
            <a:ext cx="5391654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49316" y="6048045"/>
            <a:ext cx="5392737" cy="46143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000">
                <a:solidFill>
                  <a:srgbClr val="CACFCF"/>
                </a:solidFill>
              </a:defRPr>
            </a:lvl1pPr>
          </a:lstStyle>
          <a:p>
            <a:pPr lvl="0"/>
            <a:r>
              <a:rPr lang="sv-SE" dirty="0" err="1" smtClean="0"/>
              <a:t>Additional</a:t>
            </a:r>
            <a:r>
              <a:rPr lang="sv-SE" dirty="0" smtClean="0"/>
              <a:t>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text w/ covering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094" y="791972"/>
            <a:ext cx="6480000" cy="4859523"/>
          </a:xfrm>
        </p:spPr>
        <p:txBody>
          <a:bodyPr anchor="ctr" anchorCtr="0"/>
          <a:lstStyle>
            <a:lvl1pPr marL="0" indent="0" algn="ctr">
              <a:spcBef>
                <a:spcPts val="1200"/>
              </a:spcBef>
              <a:buNone/>
              <a:defRPr sz="2800" b="1">
                <a:solidFill>
                  <a:schemeClr val="bg1"/>
                </a:solidFill>
              </a:defRPr>
            </a:lvl1pPr>
            <a:lvl2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496162" y="6174633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icon to add online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982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8964"/>
            <a:ext cx="4038600" cy="391720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8964"/>
            <a:ext cx="4038600" cy="391720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982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62797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02561"/>
            <a:ext cx="4040188" cy="332360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2162797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802561"/>
            <a:ext cx="4041775" cy="332360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65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U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525840" y="2005384"/>
            <a:ext cx="2092325" cy="2462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1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74E5-5869-47BB-80A2-6E495173FC36}" type="datetimeFigureOut">
              <a:rPr lang="sv-SE" smtClean="0"/>
              <a:t>2018-10-27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B7C6-43EC-4F93-88B5-AB5BFE579B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79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olo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802" y="1214473"/>
            <a:ext cx="5391655" cy="2775761"/>
          </a:xfrm>
        </p:spPr>
        <p:txBody>
          <a:bodyPr anchor="b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800" y="4275981"/>
            <a:ext cx="5391654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49316" y="6048045"/>
            <a:ext cx="5392737" cy="46143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0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dirty="0" err="1" smtClean="0"/>
              <a:t>Additional</a:t>
            </a:r>
            <a:r>
              <a:rPr lang="sv-SE" dirty="0" smtClean="0"/>
              <a:t> info</a:t>
            </a:r>
            <a:endParaRPr lang="en-US" dirty="0"/>
          </a:p>
        </p:txBody>
      </p:sp>
      <p:sp>
        <p:nvSpPr>
          <p:cNvPr id="6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496162" y="6174633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icon to add online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9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and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14" y="2"/>
            <a:ext cx="2627485" cy="1942825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14" y="2252157"/>
            <a:ext cx="2627485" cy="3840000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05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884616" y="0"/>
            <a:ext cx="5259387" cy="68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496162" y="6174633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icon to add online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39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2937" y="2"/>
            <a:ext cx="2627485" cy="1942825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2937" y="2252157"/>
            <a:ext cx="2627485" cy="3840000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05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" y="0"/>
            <a:ext cx="5259387" cy="68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1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in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496162" y="6174633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icon to add online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6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2000" y="799828"/>
            <a:ext cx="6480000" cy="4859523"/>
          </a:xfrm>
        </p:spPr>
        <p:txBody>
          <a:bodyPr anchor="ctr" anchorCtr="0"/>
          <a:lstStyle>
            <a:lvl1pPr marL="0" indent="0" algn="ctr">
              <a:spcBef>
                <a:spcPts val="1200"/>
              </a:spcBef>
              <a:buNone/>
              <a:defRPr sz="2800" b="1"/>
            </a:lvl1pPr>
            <a:lvl2pPr marL="0" indent="0" algn="ctr">
              <a:spcBef>
                <a:spcPts val="1200"/>
              </a:spcBef>
              <a:buNone/>
              <a:defRPr/>
            </a:lvl2pPr>
            <a:lvl3pPr marL="0" indent="0" algn="ctr">
              <a:spcBef>
                <a:spcPts val="1200"/>
              </a:spcBef>
              <a:buNone/>
              <a:defRPr/>
            </a:lvl3pPr>
            <a:lvl4pPr marL="0" indent="0" algn="ctr">
              <a:spcBef>
                <a:spcPts val="1200"/>
              </a:spcBef>
              <a:buNone/>
              <a:defRPr/>
            </a:lvl4pPr>
            <a:lvl5pPr marL="0" indent="0" algn="ctr">
              <a:spcBef>
                <a:spcPts val="1200"/>
              </a:spcBef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8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text Colo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094" y="791972"/>
            <a:ext cx="6480000" cy="4859523"/>
          </a:xfrm>
        </p:spPr>
        <p:txBody>
          <a:bodyPr anchor="ctr" anchorCtr="0"/>
          <a:lstStyle>
            <a:lvl1pPr marL="0" indent="0" algn="ctr">
              <a:spcBef>
                <a:spcPts val="1200"/>
              </a:spcBef>
              <a:buNone/>
              <a:defRPr sz="2800" b="1">
                <a:solidFill>
                  <a:schemeClr val="bg1"/>
                </a:solidFill>
              </a:defRPr>
            </a:lvl1pPr>
            <a:lvl2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496162" y="6174633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icon to add online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0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boxe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3781936" y="2448075"/>
            <a:ext cx="1462642" cy="764191"/>
          </a:xfrm>
          <a:solidFill>
            <a:schemeClr val="accent3"/>
          </a:solidFill>
        </p:spPr>
        <p:txBody>
          <a:bodyPr wrap="square" lIns="216000" tIns="108000" rIns="216000" bIns="90000" anchor="ctr" anchorCtr="1">
            <a:sp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4000" b="1">
                <a:solidFill>
                  <a:schemeClr val="bg1"/>
                </a:solidFill>
              </a:defRPr>
            </a:lvl1pPr>
            <a:lvl2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928468" y="3140117"/>
            <a:ext cx="1462642" cy="764191"/>
          </a:xfrm>
          <a:solidFill>
            <a:schemeClr val="accent3"/>
          </a:solidFill>
        </p:spPr>
        <p:txBody>
          <a:bodyPr wrap="square" lIns="216000" tIns="108000" rIns="216000" bIns="90000" anchor="ctr" anchorCtr="1">
            <a:sp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4000" b="1">
                <a:solidFill>
                  <a:schemeClr val="bg1"/>
                </a:solidFill>
              </a:defRPr>
            </a:lvl1pPr>
            <a:lvl2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496162" y="6174633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icon to add online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8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2000" y="799825"/>
            <a:ext cx="648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000" y="2252157"/>
            <a:ext cx="6480000" cy="38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162" y="6174633"/>
            <a:ext cx="1245459" cy="41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72" r:id="rId2"/>
    <p:sldLayoutId id="2147493457" r:id="rId3"/>
    <p:sldLayoutId id="2147493469" r:id="rId4"/>
    <p:sldLayoutId id="2147493470" r:id="rId5"/>
    <p:sldLayoutId id="2147493471" r:id="rId6"/>
    <p:sldLayoutId id="2147493467" r:id="rId7"/>
    <p:sldLayoutId id="2147493468" r:id="rId8"/>
    <p:sldLayoutId id="2147493491" r:id="rId9"/>
    <p:sldLayoutId id="2147493474" r:id="rId10"/>
    <p:sldLayoutId id="2147493459" r:id="rId11"/>
    <p:sldLayoutId id="2147493460" r:id="rId12"/>
    <p:sldLayoutId id="2147493462" r:id="rId13"/>
    <p:sldLayoutId id="2147493473" r:id="rId14"/>
    <p:sldLayoutId id="2147493490" r:id="rId15"/>
    <p:sldLayoutId id="2147493463" r:id="rId16"/>
    <p:sldLayoutId id="2147493492" r:id="rId17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457200" rtl="0" eaLnBrk="1" latinLnBrk="0" hangingPunct="1">
        <a:lnSpc>
          <a:spcPct val="110000"/>
        </a:lnSpc>
        <a:spcBef>
          <a:spcPts val="12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457200" rtl="0" eaLnBrk="1" latinLnBrk="0" hangingPunct="1">
        <a:lnSpc>
          <a:spcPct val="110000"/>
        </a:lnSpc>
        <a:spcBef>
          <a:spcPts val="8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457200" rtl="0" eaLnBrk="1" latinLnBrk="0" hangingPunct="1">
        <a:lnSpc>
          <a:spcPct val="110000"/>
        </a:lnSpc>
        <a:spcBef>
          <a:spcPts val="6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457200" rtl="0" eaLnBrk="1" latinLnBrk="0" hangingPunct="1">
        <a:lnSpc>
          <a:spcPct val="110000"/>
        </a:lnSpc>
        <a:spcBef>
          <a:spcPts val="4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457200" rtl="0" eaLnBrk="1" latinLnBrk="0" hangingPunct="1">
        <a:lnSpc>
          <a:spcPct val="110000"/>
        </a:lnSpc>
        <a:spcBef>
          <a:spcPts val="400"/>
        </a:spcBef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orkel.richert@mau.se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1487" y="1035615"/>
            <a:ext cx="7846489" cy="2802545"/>
          </a:xfrm>
        </p:spPr>
        <p:txBody>
          <a:bodyPr>
            <a:no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ea typeface="Calibri" panose="020F0502020204030204" pitchFamily="34" charset="0"/>
              </a:rPr>
              <a:t>Parents to adult children with drug problems seeking support from the </a:t>
            </a:r>
            <a:r>
              <a:rPr lang="en-US" sz="3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social services           </a:t>
            </a:r>
            <a:br>
              <a:rPr lang="en-US" sz="3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30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3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7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en-US" sz="2700" b="1" dirty="0">
                <a:latin typeface="Times New Roman" panose="02020603050405020304" pitchFamily="18" charset="0"/>
                <a:ea typeface="Calibri" panose="020F0502020204030204" pitchFamily="34" charset="0"/>
              </a:rPr>
              <a:t>stories about shame, struggle and despair </a:t>
            </a:r>
            <a:r>
              <a:rPr lang="sv-SE" sz="3000" b="1" dirty="0" smtClean="0"/>
              <a:t/>
            </a:r>
            <a:br>
              <a:rPr lang="sv-SE" sz="3000" b="1" dirty="0" smtClean="0"/>
            </a:br>
            <a:endParaRPr lang="sv-SE" sz="3000" b="1" dirty="0"/>
          </a:p>
        </p:txBody>
      </p:sp>
      <p:sp>
        <p:nvSpPr>
          <p:cNvPr id="4" name="textruta 3"/>
          <p:cNvSpPr txBox="1"/>
          <p:nvPr/>
        </p:nvSpPr>
        <p:spPr>
          <a:xfrm>
            <a:off x="1820174" y="6179702"/>
            <a:ext cx="5236873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Torkel Richert, </a:t>
            </a:r>
            <a:r>
              <a:rPr kumimoji="0" lang="sv-SE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associate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professor, Malmö University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/>
              </a:rPr>
              <a:t>torkel.richert@mau.se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ruta 3"/>
          <p:cNvSpPr txBox="1"/>
          <p:nvPr/>
        </p:nvSpPr>
        <p:spPr>
          <a:xfrm>
            <a:off x="1380065" y="4431262"/>
            <a:ext cx="6508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AFINet International Conference at The Discovery Museum, in Newcastle, UK, November 2018</a:t>
            </a: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8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22086"/>
            <a:ext cx="7688544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Being a parent to an adult child with drug problems </a:t>
            </a:r>
            <a:br>
              <a:rPr lang="en-US" sz="2400" b="1" dirty="0" smtClean="0"/>
            </a:br>
            <a:r>
              <a:rPr lang="en-US" sz="2400" b="1" dirty="0" smtClean="0"/>
              <a:t>– A research project at Malmö University</a:t>
            </a:r>
            <a:endParaRPr lang="sv-SE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52623"/>
            <a:ext cx="8229600" cy="2952328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en-US" dirty="0" smtClean="0"/>
              <a:t>The </a:t>
            </a:r>
            <a:r>
              <a:rPr lang="en-US" dirty="0"/>
              <a:t>first Swedish study on parents of adult children with drug </a:t>
            </a:r>
            <a:r>
              <a:rPr lang="en-US" dirty="0" smtClean="0"/>
              <a:t>problems</a:t>
            </a:r>
            <a:endParaRPr lang="sv-SE" dirty="0" smtClean="0"/>
          </a:p>
          <a:p>
            <a:r>
              <a:rPr lang="en-US" dirty="0"/>
              <a:t>Research </a:t>
            </a:r>
            <a:r>
              <a:rPr lang="en-US" dirty="0" smtClean="0"/>
              <a:t>grants from The Swedish Research Council for Health, Working Life and Welfare (FORTE) </a:t>
            </a:r>
            <a:r>
              <a:rPr lang="en-US" dirty="0"/>
              <a:t>and </a:t>
            </a:r>
            <a:r>
              <a:rPr lang="en-US" dirty="0" smtClean="0"/>
              <a:t>The Swedish Crime Victim Compensation and Support Authority (</a:t>
            </a:r>
            <a:r>
              <a:rPr lang="en-US" dirty="0" err="1" smtClean="0"/>
              <a:t>Brottsoffermyndigheten</a:t>
            </a:r>
            <a:r>
              <a:rPr lang="en-US" dirty="0" smtClean="0"/>
              <a:t>)</a:t>
            </a:r>
            <a:endParaRPr lang="sv-SE" dirty="0" smtClean="0"/>
          </a:p>
          <a:p>
            <a:r>
              <a:rPr lang="sv-SE" dirty="0" smtClean="0"/>
              <a:t>A </a:t>
            </a:r>
            <a:r>
              <a:rPr lang="sv-SE" dirty="0" err="1" smtClean="0"/>
              <a:t>self-reporting</a:t>
            </a:r>
            <a:r>
              <a:rPr lang="sv-SE" dirty="0" smtClean="0"/>
              <a:t> </a:t>
            </a:r>
            <a:r>
              <a:rPr lang="sv-SE" dirty="0" err="1" smtClean="0"/>
              <a:t>Questionnaire</a:t>
            </a:r>
            <a:r>
              <a:rPr lang="sv-SE" dirty="0" smtClean="0"/>
              <a:t> (N= 687) </a:t>
            </a:r>
          </a:p>
          <a:p>
            <a:r>
              <a:rPr lang="en-US" dirty="0" smtClean="0"/>
              <a:t>Qualitative </a:t>
            </a:r>
            <a:r>
              <a:rPr lang="en-US" dirty="0"/>
              <a:t>interviews with 32 parents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084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628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v-SE" sz="2400" b="1" dirty="0" smtClean="0"/>
              <a:t/>
            </a:r>
            <a:br>
              <a:rPr lang="sv-SE" sz="2400" b="1" dirty="0" smtClean="0"/>
            </a:br>
            <a:r>
              <a:rPr lang="sv-SE" sz="2400" b="1" dirty="0" smtClean="0"/>
              <a:t>Research </a:t>
            </a:r>
            <a:r>
              <a:rPr lang="sv-SE" sz="2400" b="1" dirty="0" err="1"/>
              <a:t>themes</a:t>
            </a:r>
            <a:r>
              <a:rPr lang="sv-SE" sz="2400" b="1" dirty="0"/>
              <a:t/>
            </a:r>
            <a:br>
              <a:rPr lang="sv-SE" sz="2400" b="1" dirty="0"/>
            </a:br>
            <a:endParaRPr lang="sv-SE" sz="24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649475"/>
          </a:xfrm>
        </p:spPr>
        <p:txBody>
          <a:bodyPr>
            <a:noAutofit/>
          </a:bodyPr>
          <a:lstStyle/>
          <a:p>
            <a:r>
              <a:rPr lang="en-US" dirty="0" smtClean="0"/>
              <a:t>Exposure </a:t>
            </a:r>
            <a:r>
              <a:rPr lang="en-US" dirty="0"/>
              <a:t>to crime (e.g., theft, vandalism, threats and violence)</a:t>
            </a:r>
          </a:p>
          <a:p>
            <a:r>
              <a:rPr lang="en-US" dirty="0"/>
              <a:t>The impact on health, social life, </a:t>
            </a:r>
            <a:r>
              <a:rPr lang="en-US" dirty="0" smtClean="0"/>
              <a:t>work ability </a:t>
            </a:r>
            <a:r>
              <a:rPr lang="en-US" dirty="0"/>
              <a:t>and </a:t>
            </a:r>
            <a:r>
              <a:rPr lang="en-US" dirty="0" smtClean="0"/>
              <a:t>economy</a:t>
            </a:r>
            <a:endParaRPr lang="en-US" dirty="0"/>
          </a:p>
          <a:p>
            <a:r>
              <a:rPr lang="en-US" dirty="0"/>
              <a:t>Experience of guilt and </a:t>
            </a:r>
            <a:r>
              <a:rPr lang="en-US" dirty="0" smtClean="0"/>
              <a:t>shame</a:t>
            </a:r>
          </a:p>
          <a:p>
            <a:r>
              <a:rPr lang="en-US" dirty="0"/>
              <a:t>Parents</a:t>
            </a:r>
            <a:r>
              <a:rPr lang="en-US" dirty="0" smtClean="0"/>
              <a:t>’ </a:t>
            </a:r>
            <a:r>
              <a:rPr lang="en-US" dirty="0"/>
              <a:t>explanations for the </a:t>
            </a:r>
            <a:r>
              <a:rPr lang="en-US" dirty="0" smtClean="0"/>
              <a:t>child’s </a:t>
            </a:r>
            <a:r>
              <a:rPr lang="en-US" dirty="0"/>
              <a:t>problems and behaviors</a:t>
            </a:r>
          </a:p>
          <a:p>
            <a:r>
              <a:rPr lang="en-US" dirty="0" smtClean="0"/>
              <a:t>Coping strategies</a:t>
            </a:r>
            <a:endParaRPr lang="en-US" dirty="0"/>
          </a:p>
          <a:p>
            <a:r>
              <a:rPr lang="en-US" dirty="0" smtClean="0"/>
              <a:t>Views on codependency</a:t>
            </a:r>
            <a:endParaRPr lang="en-US" dirty="0"/>
          </a:p>
          <a:p>
            <a:r>
              <a:rPr lang="en-US" b="1" dirty="0"/>
              <a:t>Experiences of </a:t>
            </a:r>
            <a:r>
              <a:rPr lang="en-US" b="1" dirty="0" smtClean="0"/>
              <a:t>contacts </a:t>
            </a:r>
            <a:r>
              <a:rPr lang="en-US" b="1" dirty="0"/>
              <a:t>with authorities and </a:t>
            </a:r>
            <a:r>
              <a:rPr lang="en-US" b="1" dirty="0" smtClean="0"/>
              <a:t>support </a:t>
            </a:r>
            <a:r>
              <a:rPr lang="en-US" b="1" dirty="0"/>
              <a:t>efforts</a:t>
            </a:r>
            <a:endParaRPr lang="sv-SE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630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6526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v-SE" sz="2400" b="1" dirty="0"/>
              <a:t>The Swedish </a:t>
            </a:r>
            <a:r>
              <a:rPr lang="sv-SE" sz="2400" b="1" dirty="0" err="1"/>
              <a:t>context</a:t>
            </a:r>
            <a:endParaRPr lang="sv-SE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046" y="2826973"/>
            <a:ext cx="8229600" cy="2069224"/>
          </a:xfrm>
        </p:spPr>
        <p:txBody>
          <a:bodyPr>
            <a:no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social services in the municipalities are </a:t>
            </a:r>
            <a:r>
              <a:rPr lang="en-US" dirty="0"/>
              <a:t>responsible for </a:t>
            </a:r>
            <a:r>
              <a:rPr lang="en-US" dirty="0" smtClean="0"/>
              <a:t>treatment and support for drug users and their relatives</a:t>
            </a:r>
            <a:endParaRPr lang="en-US" dirty="0"/>
          </a:p>
          <a:p>
            <a:r>
              <a:rPr lang="en-US" dirty="0" smtClean="0"/>
              <a:t>Limited </a:t>
            </a:r>
            <a:r>
              <a:rPr lang="en-US" dirty="0"/>
              <a:t>professional </a:t>
            </a:r>
            <a:r>
              <a:rPr lang="en-US" dirty="0" smtClean="0"/>
              <a:t>support for affected family members  </a:t>
            </a:r>
          </a:p>
          <a:p>
            <a:r>
              <a:rPr lang="en-US" dirty="0" smtClean="0"/>
              <a:t>Parent </a:t>
            </a:r>
            <a:r>
              <a:rPr lang="en-US" dirty="0"/>
              <a:t>associations have played an important role in </a:t>
            </a:r>
            <a:r>
              <a:rPr lang="en-US" dirty="0" smtClean="0"/>
              <a:t>Sweden</a:t>
            </a:r>
          </a:p>
        </p:txBody>
      </p:sp>
    </p:spTree>
    <p:extLst>
      <p:ext uri="{BB962C8B-B14F-4D97-AF65-F5344CB8AC3E}">
        <p14:creationId xmlns:p14="http://schemas.microsoft.com/office/powerpoint/2010/main" val="254829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3874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Parents </a:t>
            </a:r>
            <a:r>
              <a:rPr lang="en-US" sz="2400" b="1" dirty="0" smtClean="0"/>
              <a:t>to adult children </a:t>
            </a:r>
            <a:r>
              <a:rPr lang="en-US" sz="2400" b="1" dirty="0"/>
              <a:t>with drug problems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- a </a:t>
            </a:r>
            <a:r>
              <a:rPr lang="en-US" sz="2400" b="1" dirty="0"/>
              <a:t>particularly vulnerable </a:t>
            </a:r>
            <a:r>
              <a:rPr lang="en-US" sz="2400" b="1" dirty="0" smtClean="0"/>
              <a:t>group?</a:t>
            </a:r>
            <a:endParaRPr lang="sv-SE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292" y="2445408"/>
            <a:ext cx="8229600" cy="3661478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Strong </a:t>
            </a:r>
            <a:r>
              <a:rPr lang="en-US" dirty="0"/>
              <a:t>emotional </a:t>
            </a:r>
            <a:r>
              <a:rPr lang="en-US" dirty="0" smtClean="0"/>
              <a:t>bonds between parents and children </a:t>
            </a:r>
            <a:endParaRPr lang="en-US" dirty="0"/>
          </a:p>
          <a:p>
            <a:r>
              <a:rPr lang="en-US" dirty="0" smtClean="0"/>
              <a:t>Social </a:t>
            </a:r>
            <a:r>
              <a:rPr lang="en-US" dirty="0"/>
              <a:t>beliefs about parenting and parental responsibility</a:t>
            </a:r>
          </a:p>
          <a:p>
            <a:r>
              <a:rPr lang="en-US" dirty="0" smtClean="0"/>
              <a:t>“Failure” </a:t>
            </a:r>
            <a:r>
              <a:rPr lang="en-US" dirty="0"/>
              <a:t>in the parenting role is </a:t>
            </a:r>
            <a:r>
              <a:rPr lang="en-US" dirty="0" smtClean="0"/>
              <a:t>strongly associated </a:t>
            </a:r>
            <a:r>
              <a:rPr lang="en-US" dirty="0"/>
              <a:t>with guilt and shame</a:t>
            </a:r>
          </a:p>
          <a:p>
            <a:r>
              <a:rPr lang="en-US" dirty="0" smtClean="0"/>
              <a:t>The stigma connected to drug abuse also affects parents</a:t>
            </a:r>
          </a:p>
          <a:p>
            <a:r>
              <a:rPr lang="en-US" dirty="0" smtClean="0"/>
              <a:t>The secrecy act </a:t>
            </a:r>
            <a:r>
              <a:rPr lang="en-US" dirty="0"/>
              <a:t>hinder </a:t>
            </a:r>
            <a:r>
              <a:rPr lang="en-US" dirty="0" smtClean="0"/>
              <a:t>influence </a:t>
            </a:r>
            <a:r>
              <a:rPr lang="en-US" dirty="0"/>
              <a:t>and transparency in relation to </a:t>
            </a:r>
            <a:r>
              <a:rPr lang="en-US" dirty="0" smtClean="0"/>
              <a:t>authorities</a:t>
            </a:r>
          </a:p>
          <a:p>
            <a:endParaRPr lang="en-US" sz="1000" b="1" dirty="0"/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033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Central </a:t>
            </a:r>
            <a:r>
              <a:rPr lang="en-US" sz="2400" b="1" dirty="0"/>
              <a:t>themes in the </a:t>
            </a:r>
            <a:r>
              <a:rPr lang="en-US" sz="2400" b="1" dirty="0" smtClean="0"/>
              <a:t>parents</a:t>
            </a:r>
            <a:r>
              <a:rPr lang="en-US" sz="2400" dirty="0" smtClean="0"/>
              <a:t>’ stories</a:t>
            </a:r>
            <a:r>
              <a:rPr lang="en-US" sz="2400" dirty="0"/>
              <a:t/>
            </a:r>
            <a:br>
              <a:rPr lang="en-US" sz="2400" dirty="0"/>
            </a:br>
            <a:endParaRPr lang="sv-SE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250" y="2416780"/>
            <a:ext cx="6480000" cy="3840000"/>
          </a:xfrm>
        </p:spPr>
        <p:txBody>
          <a:bodyPr>
            <a:normAutofit/>
          </a:bodyPr>
          <a:lstStyle/>
          <a:p>
            <a:r>
              <a:rPr lang="en-US" dirty="0" smtClean="0"/>
              <a:t>Seeking support </a:t>
            </a:r>
            <a:r>
              <a:rPr lang="en-US" dirty="0"/>
              <a:t>for the child - a long and difficult process</a:t>
            </a:r>
          </a:p>
          <a:p>
            <a:r>
              <a:rPr lang="en-US" dirty="0" smtClean="0"/>
              <a:t>“Having </a:t>
            </a:r>
            <a:r>
              <a:rPr lang="en-US" dirty="0"/>
              <a:t>to fight against </a:t>
            </a:r>
            <a:r>
              <a:rPr lang="en-US" dirty="0" smtClean="0"/>
              <a:t>those who should be helping”</a:t>
            </a:r>
            <a:endParaRPr lang="en-US" dirty="0"/>
          </a:p>
          <a:p>
            <a:r>
              <a:rPr lang="en-US" dirty="0"/>
              <a:t>Confidentiality, bureaucracy and </a:t>
            </a:r>
            <a:r>
              <a:rPr lang="en-US" dirty="0" smtClean="0"/>
              <a:t>powerlessness</a:t>
            </a:r>
          </a:p>
          <a:p>
            <a:r>
              <a:rPr lang="en-US" dirty="0"/>
              <a:t>Too much responsibility is placed on the child</a:t>
            </a:r>
          </a:p>
          <a:p>
            <a:r>
              <a:rPr lang="en-US" dirty="0" smtClean="0"/>
              <a:t>To </a:t>
            </a:r>
            <a:r>
              <a:rPr lang="en-US" dirty="0"/>
              <a:t>cover up when the </a:t>
            </a:r>
            <a:r>
              <a:rPr lang="en-US" dirty="0" smtClean="0"/>
              <a:t>support-system </a:t>
            </a:r>
            <a:r>
              <a:rPr lang="en-US" dirty="0"/>
              <a:t>fails</a:t>
            </a:r>
          </a:p>
          <a:p>
            <a:r>
              <a:rPr lang="en-US" dirty="0"/>
              <a:t>Being labeled a bad or difficult </a:t>
            </a:r>
            <a:r>
              <a:rPr lang="en-US" dirty="0" smtClean="0"/>
              <a:t>parent </a:t>
            </a:r>
            <a:endParaRPr lang="en-US" dirty="0"/>
          </a:p>
          <a:p>
            <a:r>
              <a:rPr lang="en-US" dirty="0" smtClean="0"/>
              <a:t>When the cooperation </a:t>
            </a:r>
            <a:r>
              <a:rPr lang="en-US" dirty="0"/>
              <a:t>with social services </a:t>
            </a:r>
            <a:r>
              <a:rPr lang="en-US" dirty="0" smtClean="0"/>
              <a:t>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7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Barriers </a:t>
            </a:r>
            <a:r>
              <a:rPr lang="en-US" sz="2400" b="1" dirty="0"/>
              <a:t>to adequate </a:t>
            </a:r>
            <a:r>
              <a:rPr lang="en-US" sz="2400" b="1" dirty="0" smtClean="0"/>
              <a:t>support</a:t>
            </a:r>
            <a:endParaRPr lang="sv-SE" sz="24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02280" y="1988840"/>
            <a:ext cx="8229600" cy="396044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sv-SE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100" b="1" dirty="0" smtClean="0">
                <a:solidFill>
                  <a:prstClr val="black"/>
                </a:solidFill>
              </a:rPr>
              <a:t>Psychological </a:t>
            </a:r>
            <a:r>
              <a:rPr lang="en-US" sz="2100" b="1" dirty="0">
                <a:solidFill>
                  <a:prstClr val="black"/>
                </a:solidFill>
              </a:rPr>
              <a:t>barriers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</a:rPr>
              <a:t>Guilt and shame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The risk </a:t>
            </a:r>
            <a:r>
              <a:rPr lang="en-US" dirty="0">
                <a:solidFill>
                  <a:prstClr val="black"/>
                </a:solidFill>
              </a:rPr>
              <a:t>of stigmatization and categorization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</a:rPr>
              <a:t>Fear of </a:t>
            </a:r>
            <a:r>
              <a:rPr lang="en-US" dirty="0" smtClean="0">
                <a:solidFill>
                  <a:prstClr val="black"/>
                </a:solidFill>
              </a:rPr>
              <a:t>Social Services </a:t>
            </a:r>
            <a:r>
              <a:rPr lang="en-US" dirty="0">
                <a:solidFill>
                  <a:prstClr val="black"/>
                </a:solidFill>
              </a:rPr>
              <a:t>and the loss of </a:t>
            </a:r>
            <a:r>
              <a:rPr lang="en-US" dirty="0" smtClean="0">
                <a:solidFill>
                  <a:prstClr val="black"/>
                </a:solidFill>
              </a:rPr>
              <a:t>control</a:t>
            </a:r>
          </a:p>
          <a:p>
            <a:pPr marL="0" indent="0">
              <a:buNone/>
            </a:pPr>
            <a:endParaRPr lang="sv-SE" sz="2000" dirty="0"/>
          </a:p>
          <a:p>
            <a:pPr marL="0" lvl="0" indent="0">
              <a:buNone/>
            </a:pPr>
            <a:r>
              <a:rPr lang="en-US" sz="2100" b="1" dirty="0" smtClean="0">
                <a:solidFill>
                  <a:prstClr val="black"/>
                </a:solidFill>
              </a:rPr>
              <a:t>Structural / </a:t>
            </a:r>
            <a:r>
              <a:rPr lang="en-US" sz="2100" b="1" dirty="0" err="1" smtClean="0">
                <a:solidFill>
                  <a:prstClr val="black"/>
                </a:solidFill>
              </a:rPr>
              <a:t>organisational</a:t>
            </a:r>
            <a:r>
              <a:rPr lang="en-US" sz="2100" b="1" dirty="0" smtClean="0">
                <a:solidFill>
                  <a:prstClr val="black"/>
                </a:solidFill>
              </a:rPr>
              <a:t> </a:t>
            </a:r>
            <a:r>
              <a:rPr lang="en-US" sz="2100" b="1" dirty="0">
                <a:solidFill>
                  <a:prstClr val="black"/>
                </a:solidFill>
              </a:rPr>
              <a:t>barriers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Limited access to </a:t>
            </a:r>
            <a:r>
              <a:rPr lang="en-US" dirty="0" smtClean="0">
                <a:solidFill>
                  <a:prstClr val="black"/>
                </a:solidFill>
              </a:rPr>
              <a:t>support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Secrecy laws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Lack </a:t>
            </a:r>
            <a:r>
              <a:rPr lang="en-US" dirty="0">
                <a:solidFill>
                  <a:prstClr val="black"/>
                </a:solidFill>
              </a:rPr>
              <a:t>of </a:t>
            </a:r>
            <a:r>
              <a:rPr lang="en-US" dirty="0" smtClean="0">
                <a:solidFill>
                  <a:prstClr val="black"/>
                </a:solidFill>
              </a:rPr>
              <a:t>collaboration and poor quality </a:t>
            </a:r>
            <a:r>
              <a:rPr lang="en-US" dirty="0">
                <a:solidFill>
                  <a:prstClr val="black"/>
                </a:solidFill>
              </a:rPr>
              <a:t>of </a:t>
            </a:r>
            <a:r>
              <a:rPr lang="en-US" dirty="0" smtClean="0">
                <a:solidFill>
                  <a:prstClr val="black"/>
                </a:solidFill>
              </a:rPr>
              <a:t>support </a:t>
            </a:r>
            <a:endParaRPr lang="sv-SE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9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987" y="7647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v-SE" sz="2400" b="1" dirty="0" err="1" smtClean="0"/>
              <a:t>Implications</a:t>
            </a:r>
            <a:endParaRPr lang="sv-SE" sz="24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2471867"/>
            <a:ext cx="8229600" cy="3268959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importance of reducing barriers to </a:t>
            </a:r>
            <a:r>
              <a:rPr lang="en-US" dirty="0" smtClean="0"/>
              <a:t>help-seeking </a:t>
            </a:r>
            <a:endParaRPr lang="en-US" dirty="0"/>
          </a:p>
          <a:p>
            <a:r>
              <a:rPr lang="en-US" dirty="0"/>
              <a:t>The importance of listening to the parents</a:t>
            </a:r>
            <a:r>
              <a:rPr lang="en-US" dirty="0" smtClean="0"/>
              <a:t>’ </a:t>
            </a:r>
            <a:r>
              <a:rPr lang="en-US" dirty="0"/>
              <a:t>stories and </a:t>
            </a:r>
            <a:r>
              <a:rPr lang="en-US" dirty="0" smtClean="0"/>
              <a:t>meeting </a:t>
            </a:r>
            <a:r>
              <a:rPr lang="en-US" dirty="0"/>
              <a:t>their needs</a:t>
            </a:r>
          </a:p>
          <a:p>
            <a:r>
              <a:rPr lang="en-US" dirty="0" smtClean="0"/>
              <a:t>The parents relationships </a:t>
            </a:r>
            <a:r>
              <a:rPr lang="en-US" dirty="0"/>
              <a:t>with authorities </a:t>
            </a:r>
            <a:r>
              <a:rPr lang="en-US" dirty="0" smtClean="0"/>
              <a:t>can have a big impact on </a:t>
            </a:r>
            <a:r>
              <a:rPr lang="en-US" dirty="0"/>
              <a:t>feelings of guilt and shame</a:t>
            </a:r>
          </a:p>
          <a:p>
            <a:r>
              <a:rPr lang="en-US" dirty="0"/>
              <a:t>The importance of seeing parents as a resource in the </a:t>
            </a:r>
            <a:r>
              <a:rPr lang="en-US" dirty="0" smtClean="0"/>
              <a:t>children’s treatment </a:t>
            </a:r>
            <a:r>
              <a:rPr lang="en-US" dirty="0"/>
              <a:t>process</a:t>
            </a:r>
          </a:p>
          <a:p>
            <a:r>
              <a:rPr lang="en-US" dirty="0"/>
              <a:t>A great need for better support efforts for </a:t>
            </a:r>
            <a:r>
              <a:rPr lang="en-US" dirty="0" smtClean="0"/>
              <a:t>parents</a:t>
            </a:r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229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Possible points for discussion 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178" y="2252157"/>
            <a:ext cx="6480000" cy="3840000"/>
          </a:xfrm>
        </p:spPr>
        <p:txBody>
          <a:bodyPr/>
          <a:lstStyle/>
          <a:p>
            <a:endParaRPr lang="sv-SE" dirty="0" smtClean="0"/>
          </a:p>
          <a:p>
            <a:r>
              <a:rPr lang="en-US" dirty="0" smtClean="0"/>
              <a:t>Similarities </a:t>
            </a:r>
            <a:r>
              <a:rPr lang="en-US" dirty="0"/>
              <a:t>and differences in support efforts </a:t>
            </a:r>
            <a:r>
              <a:rPr lang="en-US" dirty="0" smtClean="0"/>
              <a:t>for affected family members between </a:t>
            </a:r>
            <a:r>
              <a:rPr lang="en-US" dirty="0"/>
              <a:t>different countries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Co-</a:t>
            </a:r>
            <a:r>
              <a:rPr lang="sv-SE" dirty="0" err="1" smtClean="0"/>
              <a:t>dependency</a:t>
            </a:r>
            <a:r>
              <a:rPr lang="sv-SE" dirty="0" smtClean="0"/>
              <a:t> as </a:t>
            </a:r>
            <a:r>
              <a:rPr lang="sv-SE" dirty="0"/>
              <a:t>a </a:t>
            </a:r>
            <a:r>
              <a:rPr lang="sv-SE" dirty="0" err="1" smtClean="0"/>
              <a:t>concept</a:t>
            </a:r>
            <a:r>
              <a:rPr lang="sv-SE" dirty="0" smtClean="0"/>
              <a:t> / </a:t>
            </a:r>
            <a:r>
              <a:rPr lang="sv-SE" dirty="0" err="1" smtClean="0"/>
              <a:t>label</a:t>
            </a:r>
            <a:r>
              <a:rPr lang="sv-SE" dirty="0" smtClean="0"/>
              <a:t> / </a:t>
            </a:r>
            <a:r>
              <a:rPr lang="sv-SE" dirty="0" err="1" smtClean="0"/>
              <a:t>diagnosis</a:t>
            </a:r>
            <a:r>
              <a:rPr lang="sv-SE" dirty="0"/>
              <a:t>, </a:t>
            </a:r>
            <a:r>
              <a:rPr lang="sv-SE" dirty="0" err="1"/>
              <a:t>Pros</a:t>
            </a:r>
            <a:r>
              <a:rPr lang="sv-SE" dirty="0"/>
              <a:t> and </a:t>
            </a:r>
            <a:r>
              <a:rPr lang="sv-SE" dirty="0" err="1" smtClean="0"/>
              <a:t>Cons</a:t>
            </a:r>
            <a:r>
              <a:rPr lang="sv-SE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130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MAU — Svenska">
  <a:themeElements>
    <a:clrScheme name="MAU">
      <a:dk1>
        <a:srgbClr val="000000"/>
      </a:dk1>
      <a:lt1>
        <a:sysClr val="window" lastClr="FFFFFF"/>
      </a:lt1>
      <a:dk2>
        <a:srgbClr val="60646C"/>
      </a:dk2>
      <a:lt2>
        <a:srgbClr val="E2E5E5"/>
      </a:lt2>
      <a:accent1>
        <a:srgbClr val="DA0123"/>
      </a:accent1>
      <a:accent2>
        <a:srgbClr val="342664"/>
      </a:accent2>
      <a:accent3>
        <a:srgbClr val="16A191"/>
      </a:accent3>
      <a:accent4>
        <a:srgbClr val="FEDC09"/>
      </a:accent4>
      <a:accent5>
        <a:srgbClr val="D8D4E7"/>
      </a:accent5>
      <a:accent6>
        <a:srgbClr val="D8EAE9"/>
      </a:accent6>
      <a:hlink>
        <a:srgbClr val="000000"/>
      </a:hlink>
      <a:folHlink>
        <a:srgbClr val="000000"/>
      </a:folHlink>
    </a:clrScheme>
    <a:fontScheme name="MAU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Aria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microsoft.com/sharepoint/v3/field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AFINet PPT Engelsk</Template>
  <TotalTime>1009</TotalTime>
  <Words>440</Words>
  <Application>Microsoft Office PowerPoint</Application>
  <PresentationFormat>Bildspel på skärmen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MAU — Svenska</vt:lpstr>
      <vt:lpstr>Parents to adult children with drug problems seeking support from the social services             – stories about shame, struggle and despair  </vt:lpstr>
      <vt:lpstr>Being a parent to an adult child with drug problems  – A research project at Malmö University</vt:lpstr>
      <vt:lpstr> Research themes </vt:lpstr>
      <vt:lpstr>The Swedish context</vt:lpstr>
      <vt:lpstr>Parents to adult children with drug problems  - a particularly vulnerable group?</vt:lpstr>
      <vt:lpstr>Central themes in the parents’ stories </vt:lpstr>
      <vt:lpstr>Barriers to adequate support</vt:lpstr>
      <vt:lpstr>Implications</vt:lpstr>
      <vt:lpstr>Possible points for discussion </vt:lpstr>
    </vt:vector>
  </TitlesOfParts>
  <Company>Malmö högskola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 to adult children with drug problems seeking support from the social services             – stories about shame, struggle and despair</dc:title>
  <dc:creator>Torkel Richert</dc:creator>
  <cp:lastModifiedBy>Torkel</cp:lastModifiedBy>
  <cp:revision>24</cp:revision>
  <cp:lastPrinted>2018-10-26T16:03:08Z</cp:lastPrinted>
  <dcterms:created xsi:type="dcterms:W3CDTF">2018-10-25T08:54:31Z</dcterms:created>
  <dcterms:modified xsi:type="dcterms:W3CDTF">2018-10-27T08:37:05Z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